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hOBpmViFFyDDbEFJn4NiUkaU72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5FC199-E14C-4034-9269-A635F14F5107}">
  <a:tblStyle styleId="{975FC199-E14C-4034-9269-A635F14F510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1FA"/>
          </a:solidFill>
        </a:fill>
      </a:tcStyle>
    </a:wholeTbl>
    <a:band1H>
      <a:tcTxStyle/>
      <a:tcStyle>
        <a:tcBdr/>
        <a:fill>
          <a:solidFill>
            <a:srgbClr val="CBE2F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E2F5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7F1FA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7F1FA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6" name="Google Shape;106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66" name="Google Shape;1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8" name="Google Shape;11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0" name="Google Shape;13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spcFirstLastPara="1" wrap="square" lIns="93162" tIns="46568" rIns="93162" bIns="46568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54" name="Google Shape;15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13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7" name="Google Shape;27;p1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" name="Google Shape;28;p13" descr="Logo, company nam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11696" y="351250"/>
            <a:ext cx="2114710" cy="965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body" idx="1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0" name="Google Shape;100;p2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600"/>
              <a:buFont typeface="Courier New"/>
              <a:buChar char="o"/>
              <a:defRPr sz="3600"/>
            </a:lvl1pPr>
            <a:lvl2pPr marL="914400" lvl="1" indent="-431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3200"/>
              <a:buChar char="◦"/>
              <a:defRPr sz="3200"/>
            </a:lvl2pPr>
            <a:lvl3pPr marL="1371600" lvl="2" indent="-406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800"/>
              <a:buChar char="◦"/>
              <a:defRPr sz="2800"/>
            </a:lvl3pPr>
            <a:lvl4pPr marL="1828800" lvl="3" indent="-381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Char char="◦"/>
              <a:defRPr sz="2400"/>
            </a:lvl4pPr>
            <a:lvl5pPr marL="2286000" lvl="4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Char char="◦"/>
              <a:defRPr sz="2000"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1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43" name="Google Shape;43;p15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4937760" cy="4023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body" idx="2"/>
          </p:nvPr>
        </p:nvSpPr>
        <p:spPr>
          <a:xfrm>
            <a:off x="1097280" y="2582335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20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o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>
            <a:spLocks noGrp="1"/>
          </p:cNvSpPr>
          <p:nvPr>
            <p:ph type="pic" idx="2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BECAD4"/>
          </a:solidFill>
          <a:ln>
            <a:noFill/>
          </a:ln>
        </p:spPr>
      </p:sp>
      <p:sp>
        <p:nvSpPr>
          <p:cNvPr id="85" name="Google Shape;85;p21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ourier New"/>
              <a:buChar char="o"/>
              <a:defRPr sz="36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Char char="◦"/>
              <a:defRPr sz="32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Char char="◦"/>
              <a:defRPr sz="2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◦"/>
              <a:defRPr sz="2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◦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p12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8" name="Google Shape;18;p12" descr="Logo, company nam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811696" y="351250"/>
            <a:ext cx="2114710" cy="9652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eed@odu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virginia.gov/instruction/career_technical/index.s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niosh/talkingsafety/states/va/2015-161/default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eresource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sa.org/" TargetMode="External"/><Relationship Id="rId13" Type="http://schemas.openxmlformats.org/officeDocument/2006/relationships/hyperlink" Target="https://virginiafccla.org/" TargetMode="External"/><Relationship Id="rId3" Type="http://schemas.openxmlformats.org/officeDocument/2006/relationships/hyperlink" Target="http://www.deca.org/" TargetMode="External"/><Relationship Id="rId7" Type="http://schemas.openxmlformats.org/officeDocument/2006/relationships/hyperlink" Target="http://www.vaffa.org/" TargetMode="External"/><Relationship Id="rId12" Type="http://schemas.openxmlformats.org/officeDocument/2006/relationships/hyperlink" Target="http://www.fcclainc.org/" TargetMode="External"/><Relationship Id="rId17" Type="http://schemas.openxmlformats.org/officeDocument/2006/relationships/hyperlink" Target="https://www.skillsusava.org/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www.skillsus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fa.org/" TargetMode="External"/><Relationship Id="rId11" Type="http://schemas.openxmlformats.org/officeDocument/2006/relationships/hyperlink" Target="https://www.vafbla-pbl.org/" TargetMode="External"/><Relationship Id="rId5" Type="http://schemas.openxmlformats.org/officeDocument/2006/relationships/hyperlink" Target="https://educatorsrising.org/" TargetMode="External"/><Relationship Id="rId15" Type="http://schemas.openxmlformats.org/officeDocument/2006/relationships/hyperlink" Target="https://tsavirginia.org/" TargetMode="External"/><Relationship Id="rId10" Type="http://schemas.openxmlformats.org/officeDocument/2006/relationships/hyperlink" Target="https://www.fbla-pbl.org/" TargetMode="External"/><Relationship Id="rId4" Type="http://schemas.openxmlformats.org/officeDocument/2006/relationships/hyperlink" Target="http://www.vadeca.org/" TargetMode="External"/><Relationship Id="rId9" Type="http://schemas.openxmlformats.org/officeDocument/2006/relationships/hyperlink" Target="http://www.virginia-hosa.org/" TargetMode="External"/><Relationship Id="rId14" Type="http://schemas.openxmlformats.org/officeDocument/2006/relationships/hyperlink" Target="https://tsaweb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teea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teea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odu.edu/odutechedsafety/hom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</a:pPr>
            <a:r>
              <a:rPr lang="en-US"/>
              <a:t>Classroom Management and Laboratory Safety</a:t>
            </a:r>
            <a:endParaRPr/>
          </a:p>
        </p:txBody>
      </p:sp>
      <p:sp>
        <p:nvSpPr>
          <p:cNvPr id="109" name="Google Shape;109;p1"/>
          <p:cNvSpPr txBox="1"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/>
              <a:t>PHILIP A. REED, PHD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General Laboratory Management</a:t>
            </a:r>
            <a:endParaRPr/>
          </a:p>
        </p:txBody>
      </p:sp>
      <p:sp>
        <p:nvSpPr>
          <p:cNvPr id="163" name="Google Shape;163;p10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403225" lvl="0" indent="-4032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o"/>
            </a:pPr>
            <a:r>
              <a:rPr lang="en-US"/>
              <a:t>Have a plan for everything… tools, materials, projects, cleaning, visitors, etc.  </a:t>
            </a:r>
            <a:endParaRPr/>
          </a:p>
          <a:p>
            <a:pPr marL="403225" lvl="0" indent="-40322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o"/>
            </a:pPr>
            <a:r>
              <a:rPr lang="en-US"/>
              <a:t>…most importantly: </a:t>
            </a:r>
            <a:r>
              <a:rPr lang="en-US" i="1"/>
              <a:t>students</a:t>
            </a:r>
            <a:r>
              <a:rPr lang="en-US"/>
              <a:t>! </a:t>
            </a:r>
            <a:endParaRPr/>
          </a:p>
          <a:p>
            <a:pPr marL="695833" lvl="1" indent="-40322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3200"/>
              <a:buChar char="◦"/>
            </a:pPr>
            <a:r>
              <a:rPr lang="en-US"/>
              <a:t>Educate for ownership</a:t>
            </a:r>
            <a:endParaRPr/>
          </a:p>
          <a:p>
            <a:pPr marL="695833" lvl="1" indent="-40322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200"/>
              <a:buChar char="◦"/>
            </a:pPr>
            <a:r>
              <a:rPr lang="en-US"/>
              <a:t>Crosstrain and rotate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1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Website Overviews &amp; Discussion</a:t>
            </a:r>
            <a:endParaRPr/>
          </a:p>
        </p:txBody>
      </p:sp>
      <p:sp>
        <p:nvSpPr>
          <p:cNvPr id="169" name="Google Shape;169;p11"/>
          <p:cNvSpPr txBox="1">
            <a:spLocks noGrp="1"/>
          </p:cNvSpPr>
          <p:nvPr>
            <p:ph type="body" idx="1"/>
          </p:nvPr>
        </p:nvSpPr>
        <p:spPr>
          <a:xfrm>
            <a:off x="1097279" y="1845734"/>
            <a:ext cx="10931435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/>
              <a:t> Philip A. Reed, Ph.D.</a:t>
            </a:r>
            <a:endParaRPr/>
          </a:p>
          <a:p>
            <a:pPr marL="292608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3200"/>
              <a:buNone/>
            </a:pPr>
            <a:r>
              <a:rPr lang="en-US"/>
              <a:t>	Old Dominion University</a:t>
            </a:r>
            <a:br>
              <a:rPr lang="en-US"/>
            </a:br>
            <a:r>
              <a:rPr lang="en-US"/>
              <a:t>	4121 Education Building</a:t>
            </a:r>
            <a:br>
              <a:rPr lang="en-US"/>
            </a:br>
            <a:r>
              <a:rPr lang="en-US"/>
              <a:t>	Norfolk, Virginia 23529-0157</a:t>
            </a:r>
            <a:br>
              <a:rPr lang="en-US"/>
            </a:br>
            <a:r>
              <a:rPr lang="en-US"/>
              <a:t>	757-683-4576</a:t>
            </a:r>
            <a:br>
              <a:rPr lang="en-US"/>
            </a:br>
            <a:r>
              <a:rPr lang="en-US"/>
              <a:t>	</a:t>
            </a:r>
            <a:r>
              <a:rPr lang="en-US" u="sng">
                <a:solidFill>
                  <a:schemeClr val="hlink"/>
                </a:solidFill>
                <a:hlinkClick r:id="rId3"/>
              </a:rPr>
              <a:t>preed@odu.edu</a:t>
            </a:r>
            <a:r>
              <a:rPr lang="en-US"/>
              <a:t> </a:t>
            </a:r>
            <a:endParaRPr/>
          </a:p>
          <a:p>
            <a:pPr marL="9144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600"/>
              <a:buFont typeface="Courier New"/>
              <a:buNone/>
            </a:pPr>
            <a:endParaRPr/>
          </a:p>
        </p:txBody>
      </p:sp>
      <p:pic>
        <p:nvPicPr>
          <p:cNvPr id="170" name="Google Shape;170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2050" y="1737350"/>
            <a:ext cx="4581551" cy="458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115" name="Google Shape;115;p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/>
              <a:t> Review state and professional resources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/>
              <a:t> Discuss laboratory management strategies 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/>
              <a:t> View select websites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/>
              <a:t> Discussion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  <a:buNone/>
            </a:pPr>
            <a:r>
              <a:rPr lang="en-US" dirty="0"/>
              <a:t>Virginia Department of Education </a:t>
            </a:r>
            <a:r>
              <a:rPr lang="en-US" sz="2400" u="sng" dirty="0">
                <a:solidFill>
                  <a:schemeClr val="hlink"/>
                </a:solidFill>
                <a:hlinkClick r:id="rId3"/>
              </a:rPr>
              <a:t>https://www.doe.virginia.gov/instruction/career_technical/index.shtml</a:t>
            </a:r>
            <a:r>
              <a:rPr lang="en-US" sz="2400" dirty="0"/>
              <a:t> </a:t>
            </a:r>
            <a:endParaRPr sz="2400" dirty="0"/>
          </a:p>
        </p:txBody>
      </p:sp>
      <p:sp>
        <p:nvSpPr>
          <p:cNvPr id="121" name="Google Shape;121;p3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 dirty="0"/>
              <a:t> CTE program pages</a:t>
            </a:r>
            <a:endParaRPr dirty="0"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 dirty="0"/>
              <a:t> Safety Best Practice Guide for CTE</a:t>
            </a:r>
            <a:endParaRPr dirty="0"/>
          </a:p>
          <a:p>
            <a:pPr marL="384048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3200"/>
              <a:buChar char="◦"/>
            </a:pPr>
            <a:r>
              <a:rPr lang="en-US" dirty="0"/>
              <a:t> Personal Protective Equipment (PPE)</a:t>
            </a:r>
            <a:endParaRPr dirty="0"/>
          </a:p>
          <a:p>
            <a:pPr marL="384048" lvl="1" indent="-203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200"/>
              <a:buChar char="◦"/>
            </a:pPr>
            <a:r>
              <a:rPr lang="en-US" dirty="0"/>
              <a:t> Safety Data Sheets (SDS; formerly MSDS)</a:t>
            </a:r>
            <a:endParaRPr dirty="0"/>
          </a:p>
          <a:p>
            <a:pPr marL="457200" lvl="1" indent="-2571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200"/>
              <a:buChar char="◦"/>
            </a:pPr>
            <a:r>
              <a:rPr lang="en-US" dirty="0"/>
              <a:t>CDC/NIOSH/Virginia safety curriculum: </a:t>
            </a:r>
            <a:r>
              <a:rPr lang="en-US" sz="2400" u="sng" dirty="0">
                <a:solidFill>
                  <a:schemeClr val="hlink"/>
                </a:solidFill>
                <a:hlinkClick r:id="rId4"/>
              </a:rPr>
              <a:t>https://www.cdc.gov/niosh/talkingsafety/states/va/2015-161/default.html</a:t>
            </a:r>
            <a:r>
              <a:rPr lang="en-US" sz="2400" dirty="0"/>
              <a:t> </a:t>
            </a:r>
            <a:endParaRPr sz="2400" dirty="0"/>
          </a:p>
          <a:p>
            <a:pPr marL="91440" lvl="0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 dirty="0"/>
              <a:t> Approved equipment lists for programs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Virginia’s CTE Resource Center </a:t>
            </a:r>
            <a:r>
              <a:rPr lang="en-US" sz="2800" u="sng">
                <a:solidFill>
                  <a:schemeClr val="hlink"/>
                </a:solidFill>
                <a:hlinkClick r:id="rId3"/>
              </a:rPr>
              <a:t>https://www.cteresource.org/</a:t>
            </a:r>
            <a:r>
              <a:rPr lang="en-US" sz="2800"/>
              <a:t> </a:t>
            </a:r>
            <a:endParaRPr/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 dirty="0"/>
              <a:t> Courses organized in Canvas</a:t>
            </a:r>
            <a:endParaRPr dirty="0"/>
          </a:p>
          <a:p>
            <a:pPr marL="384048" lvl="1" indent="-203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3200"/>
              <a:buChar char="◦"/>
            </a:pPr>
            <a:r>
              <a:rPr lang="en-US" dirty="0"/>
              <a:t> Competencies and Student Competency Records (SCR)</a:t>
            </a:r>
            <a:endParaRPr dirty="0"/>
          </a:p>
          <a:p>
            <a:pPr marL="384048" lvl="1" indent="-203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200"/>
              <a:buChar char="◦"/>
            </a:pPr>
            <a:r>
              <a:rPr lang="en-US" dirty="0"/>
              <a:t> Lessons and activities</a:t>
            </a:r>
            <a:endParaRPr dirty="0"/>
          </a:p>
          <a:p>
            <a:pPr marL="384048" lvl="1" indent="-203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200"/>
              <a:buChar char="◦"/>
            </a:pPr>
            <a:r>
              <a:rPr lang="en-US" dirty="0"/>
              <a:t> Credential and Cluster/Pathway information</a:t>
            </a:r>
            <a:endParaRPr dirty="0"/>
          </a:p>
          <a:p>
            <a:pPr marL="91440" lvl="0" indent="-2286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 dirty="0"/>
              <a:t> Student and parent resources</a:t>
            </a:r>
            <a:endParaRPr dirty="0"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 dirty="0"/>
              <a:t> Work-based learning resources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Career and Technical Student Organizations (CTSOs)</a:t>
            </a:r>
            <a:endParaRPr/>
          </a:p>
        </p:txBody>
      </p:sp>
      <p:graphicFrame>
        <p:nvGraphicFramePr>
          <p:cNvPr id="133" name="Google Shape;133;p5"/>
          <p:cNvGraphicFramePr/>
          <p:nvPr/>
        </p:nvGraphicFramePr>
        <p:xfrm>
          <a:off x="1097280" y="1937656"/>
          <a:ext cx="10147650" cy="4238200"/>
        </p:xfrm>
        <a:graphic>
          <a:graphicData uri="http://schemas.openxmlformats.org/drawingml/2006/table">
            <a:tbl>
              <a:tblPr firstRow="1" firstCol="1" bandRow="1">
                <a:noFill/>
                <a:tableStyleId>{975FC199-E14C-4034-9269-A635F14F5107}</a:tableStyleId>
              </a:tblPr>
              <a:tblGrid>
                <a:gridCol w="270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DECA</a:t>
                      </a:r>
                      <a:endParaRPr sz="2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sng" strike="noStrike" cap="none">
                          <a:solidFill>
                            <a:schemeClr val="hlink"/>
                          </a:solidFill>
                          <a:hlinkClick r:id="rId3"/>
                        </a:rPr>
                        <a:t>http://www.deca.org</a:t>
                      </a:r>
                      <a:r>
                        <a:rPr lang="en-US" sz="1800" b="0" u="none" strike="noStrike" cap="none"/>
                        <a:t>		</a:t>
                      </a:r>
                      <a:r>
                        <a:rPr lang="en-US" sz="1800" b="0" u="sng" strike="noStrike" cap="none">
                          <a:solidFill>
                            <a:schemeClr val="hlink"/>
                          </a:solidFill>
                          <a:hlinkClick r:id="rId4"/>
                        </a:rPr>
                        <a:t>http://www.vadeca.org</a:t>
                      </a:r>
                      <a:endParaRPr sz="18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Educators Rising</a:t>
                      </a:r>
                      <a:endParaRPr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sng" strike="noStrike" cap="non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/>
                        </a:rPr>
                        <a:t>https://educatorsrising.org/</a:t>
                      </a:r>
                      <a:r>
                        <a:rPr lang="en-US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FFA</a:t>
                      </a:r>
                      <a:endParaRPr/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u="sng" strike="noStrike" cap="non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/>
                        </a:rPr>
                        <a:t>http://www.ffa.org/</a:t>
                      </a:r>
                      <a:r>
                        <a:rPr lang="en-US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                   </a:t>
                      </a:r>
                      <a:r>
                        <a:rPr lang="en-US" sz="1800" b="0" u="sng" strike="noStrike" cap="none">
                          <a:solidFill>
                            <a:schemeClr val="hlink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7"/>
                        </a:rPr>
                        <a:t>http://www.vaffa.org/</a:t>
                      </a:r>
                      <a:r>
                        <a:rPr lang="en-US" sz="18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HOSA</a:t>
                      </a:r>
                      <a:endParaRPr sz="2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8"/>
                        </a:rPr>
                        <a:t>http://www.hosa.org/</a:t>
                      </a:r>
                      <a:r>
                        <a:rPr lang="en-US" sz="1800" u="none" strike="noStrike" cap="none"/>
                        <a:t> 		</a:t>
                      </a: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9"/>
                        </a:rPr>
                        <a:t>http://www.virginia-hosa.org/</a:t>
                      </a:r>
                      <a:r>
                        <a:rPr lang="en-US" sz="1800" u="none" strike="noStrike" cap="none"/>
                        <a:t>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FBLA</a:t>
                      </a:r>
                      <a:endParaRPr sz="2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10"/>
                        </a:rPr>
                        <a:t>https://www.fbla-pbl.org/</a:t>
                      </a:r>
                      <a:r>
                        <a:rPr lang="en-US" sz="1800" u="none" strike="noStrike" cap="none"/>
                        <a:t> 	                  </a:t>
                      </a: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11"/>
                        </a:rPr>
                        <a:t>https://www.vafbla-pbl.org/</a:t>
                      </a:r>
                      <a:r>
                        <a:rPr lang="en-US" sz="1800" u="none" strike="noStrike" cap="none"/>
                        <a:t>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FCCLA</a:t>
                      </a:r>
                      <a:endParaRPr sz="2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12"/>
                        </a:rPr>
                        <a:t>http://www.fcclainc.org/</a:t>
                      </a:r>
                      <a:r>
                        <a:rPr lang="en-US" sz="1800" u="none" strike="noStrike" cap="none"/>
                        <a:t> 		</a:t>
                      </a: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13"/>
                        </a:rPr>
                        <a:t>https://virginiafccla.org/</a:t>
                      </a:r>
                      <a:r>
                        <a:rPr lang="en-US" sz="1800" u="sng" strike="noStrike" cap="none"/>
                        <a:t>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TSA</a:t>
                      </a:r>
                      <a:endParaRPr sz="2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14"/>
                        </a:rPr>
                        <a:t>https://tsaweb.org/</a:t>
                      </a:r>
                      <a:r>
                        <a:rPr lang="en-US" sz="1800" u="none" strike="noStrike" cap="none"/>
                        <a:t> 		</a:t>
                      </a: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15"/>
                        </a:rPr>
                        <a:t>https://tsavirginia.org/</a:t>
                      </a:r>
                      <a:r>
                        <a:rPr lang="en-US" sz="1800" u="sng" strike="noStrike" cap="none"/>
                        <a:t>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u="none" strike="noStrike" cap="none"/>
                        <a:t>Skills USA</a:t>
                      </a:r>
                      <a:endParaRPr sz="2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16"/>
                        </a:rPr>
                        <a:t>http://www.skillsusa.org/</a:t>
                      </a:r>
                      <a:r>
                        <a:rPr lang="en-US" sz="1800" u="none" strike="noStrike" cap="none"/>
                        <a:t> 		</a:t>
                      </a:r>
                      <a:r>
                        <a:rPr lang="en-US" sz="1800" u="sng" strike="noStrike" cap="none">
                          <a:solidFill>
                            <a:schemeClr val="hlink"/>
                          </a:solidFill>
                          <a:hlinkClick r:id="rId17"/>
                        </a:rPr>
                        <a:t>https://www.skillsusava.org/</a:t>
                      </a:r>
                      <a:r>
                        <a:rPr lang="en-US" sz="1800" u="sng" strike="noStrike" cap="none"/>
                        <a:t> 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 dirty="0"/>
              <a:t>Technology Student Association </a:t>
            </a:r>
            <a:br>
              <a:rPr lang="en-US" dirty="0"/>
            </a:br>
            <a:r>
              <a:rPr lang="en-US" dirty="0"/>
              <a:t>(TSA)</a:t>
            </a:r>
            <a:endParaRPr dirty="0"/>
          </a:p>
        </p:txBody>
      </p:sp>
      <p:sp>
        <p:nvSpPr>
          <p:cNvPr id="139" name="Google Shape;139;p6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 dirty="0"/>
              <a:t> Use officer structure for class leadership</a:t>
            </a:r>
            <a:endParaRPr dirty="0"/>
          </a:p>
          <a:p>
            <a:pPr marL="403225" lvl="0" indent="-40322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o"/>
            </a:pPr>
            <a:r>
              <a:rPr lang="en-US" dirty="0"/>
              <a:t>Instructional resources via competitive events and leadership activities</a:t>
            </a:r>
            <a:endParaRPr dirty="0"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 dirty="0"/>
              <a:t> Advisor mentoring/community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F0759B2-0DF8-6663-A893-29AFCCDFEA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844" y="3857414"/>
            <a:ext cx="3052855" cy="19294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Professional Organizations</a:t>
            </a:r>
            <a:endParaRPr/>
          </a:p>
        </p:txBody>
      </p:sp>
      <p:sp>
        <p:nvSpPr>
          <p:cNvPr id="145" name="Google Shape;145;p7"/>
          <p:cNvSpPr txBox="1">
            <a:spLocks noGrp="1"/>
          </p:cNvSpPr>
          <p:nvPr>
            <p:ph type="body" idx="1"/>
          </p:nvPr>
        </p:nvSpPr>
        <p:spPr>
          <a:xfrm>
            <a:off x="1097280" y="1845733"/>
            <a:ext cx="10058400" cy="4359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403225" lvl="0" indent="-4032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o"/>
            </a:pPr>
            <a:r>
              <a:rPr lang="en-US"/>
              <a:t>State organization conferences </a:t>
            </a:r>
            <a:br>
              <a:rPr lang="en-US"/>
            </a:br>
            <a:r>
              <a:rPr lang="en-US"/>
              <a:t>(i.e.,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https://www.vteea.org/</a:t>
            </a:r>
            <a:r>
              <a:rPr lang="en-US"/>
              <a:t>)  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/>
              <a:t> Safety pages and guides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/>
              <a:t> PD for micro credentials/badges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/>
              <a:t> Open access curriculum</a:t>
            </a:r>
            <a:endParaRPr/>
          </a:p>
          <a:p>
            <a:pPr marL="403225" lvl="0" indent="-40322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o"/>
            </a:pPr>
            <a:r>
              <a:rPr lang="en-US"/>
              <a:t>Example: International Technology and Engineering Educators Association (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https://www.iteea.org/</a:t>
            </a:r>
            <a:r>
              <a:rPr lang="en-US"/>
              <a:t>)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ODU Technology Ed. Safety Site </a:t>
            </a:r>
            <a:r>
              <a:rPr lang="en-US" sz="3100" u="sng">
                <a:solidFill>
                  <a:schemeClr val="hlink"/>
                </a:solidFill>
                <a:hlinkClick r:id="rId3"/>
              </a:rPr>
              <a:t>https://sites.google.com/odu.edu/odutechedsafety/home</a:t>
            </a:r>
            <a:r>
              <a:rPr lang="en-US" sz="3100"/>
              <a:t> </a:t>
            </a:r>
            <a:endParaRPr/>
          </a:p>
        </p:txBody>
      </p:sp>
      <p:pic>
        <p:nvPicPr>
          <p:cNvPr id="151" name="Google Shape;151;p8" descr="Graphical user interface, text, website&#10;&#10;Description automatically generated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1463706" y="1829463"/>
            <a:ext cx="9264588" cy="4741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rPr lang="en-US"/>
              <a:t>General Laboratory Management</a:t>
            </a:r>
            <a:endParaRPr/>
          </a:p>
        </p:txBody>
      </p:sp>
      <p:sp>
        <p:nvSpPr>
          <p:cNvPr id="157" name="Google Shape;157;p9"/>
          <p:cNvSpPr txBox="1">
            <a:spLocks noGrp="1"/>
          </p:cNvSpPr>
          <p:nvPr>
            <p:ph type="body" idx="1"/>
          </p:nvPr>
        </p:nvSpPr>
        <p:spPr>
          <a:xfrm>
            <a:off x="1097279" y="1845733"/>
            <a:ext cx="10550435" cy="4293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403225" lvl="0" indent="-4032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Char char="o"/>
            </a:pPr>
            <a:r>
              <a:rPr lang="en-US"/>
              <a:t>Clean and organize </a:t>
            </a:r>
            <a:r>
              <a:rPr lang="en-US" i="1"/>
              <a:t>relentlessly</a:t>
            </a:r>
            <a:r>
              <a:rPr lang="en-US"/>
              <a:t> at the beginning of each term</a:t>
            </a:r>
            <a:endParaRPr/>
          </a:p>
          <a:p>
            <a:pPr marL="91440" lvl="0" indent="-2286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Font typeface="Courier New"/>
              <a:buChar char="o"/>
            </a:pPr>
            <a:r>
              <a:rPr lang="en-US"/>
              <a:t> Create signs and visual aids</a:t>
            </a:r>
            <a:endParaRPr/>
          </a:p>
          <a:p>
            <a:pPr marL="403225" lvl="0" indent="-40322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o"/>
            </a:pPr>
            <a:r>
              <a:rPr lang="en-US"/>
              <a:t>Use bins, labels, contact paper, etc. for visual management</a:t>
            </a:r>
            <a:endParaRPr/>
          </a:p>
          <a:p>
            <a:pPr marL="403225" lvl="0" indent="-403225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Char char="o"/>
            </a:pPr>
            <a:r>
              <a:rPr lang="en-US"/>
              <a:t>Have secure tool/material storage and other tool/material storage for student access/responsibility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523</Words>
  <Application>Microsoft Office PowerPoint</Application>
  <PresentationFormat>Widescreen</PresentationFormat>
  <Paragraphs>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Retrospect</vt:lpstr>
      <vt:lpstr>Classroom Management and Laboratory Safety</vt:lpstr>
      <vt:lpstr>Objectives</vt:lpstr>
      <vt:lpstr>Virginia Department of Education https://www.doe.virginia.gov/instruction/career_technical/index.shtml </vt:lpstr>
      <vt:lpstr>Virginia’s CTE Resource Center https://www.cteresource.org/ </vt:lpstr>
      <vt:lpstr>Career and Technical Student Organizations (CTSOs)</vt:lpstr>
      <vt:lpstr>Technology Student Association  (TSA)</vt:lpstr>
      <vt:lpstr>Professional Organizations</vt:lpstr>
      <vt:lpstr>ODU Technology Ed. Safety Site https://sites.google.com/odu.edu/odutechedsafety/home </vt:lpstr>
      <vt:lpstr>General Laboratory Management</vt:lpstr>
      <vt:lpstr>General Laboratory Management</vt:lpstr>
      <vt:lpstr>Website Overviews &amp;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Management and Laboratory Safety</dc:title>
  <dc:creator>Reed, Phil</dc:creator>
  <cp:lastModifiedBy>Basham, Lynn (DOE)</cp:lastModifiedBy>
  <cp:revision>3</cp:revision>
  <cp:lastPrinted>2022-08-31T11:44:38Z</cp:lastPrinted>
  <dcterms:created xsi:type="dcterms:W3CDTF">2015-09-20T19:53:13Z</dcterms:created>
  <dcterms:modified xsi:type="dcterms:W3CDTF">2022-11-15T18:15:24Z</dcterms:modified>
</cp:coreProperties>
</file>